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50" r:id="rId1"/>
  </p:sldMasterIdLst>
  <p:notesMasterIdLst>
    <p:notesMasterId r:id="rId31"/>
  </p:notesMasterIdLst>
  <p:sldIdLst>
    <p:sldId id="314" r:id="rId2"/>
    <p:sldId id="386" r:id="rId3"/>
    <p:sldId id="458" r:id="rId4"/>
    <p:sldId id="440" r:id="rId5"/>
    <p:sldId id="387" r:id="rId6"/>
    <p:sldId id="443" r:id="rId7"/>
    <p:sldId id="329" r:id="rId8"/>
    <p:sldId id="391" r:id="rId9"/>
    <p:sldId id="401" r:id="rId10"/>
    <p:sldId id="392" r:id="rId11"/>
    <p:sldId id="334" r:id="rId12"/>
    <p:sldId id="335" r:id="rId13"/>
    <p:sldId id="345" r:id="rId14"/>
    <p:sldId id="433" r:id="rId15"/>
    <p:sldId id="437" r:id="rId16"/>
    <p:sldId id="438" r:id="rId17"/>
    <p:sldId id="350" r:id="rId18"/>
    <p:sldId id="406" r:id="rId19"/>
    <p:sldId id="426" r:id="rId20"/>
    <p:sldId id="419" r:id="rId21"/>
    <p:sldId id="459" r:id="rId22"/>
    <p:sldId id="456" r:id="rId23"/>
    <p:sldId id="450" r:id="rId24"/>
    <p:sldId id="452" r:id="rId25"/>
    <p:sldId id="455" r:id="rId26"/>
    <p:sldId id="418" r:id="rId27"/>
    <p:sldId id="427" r:id="rId28"/>
    <p:sldId id="272" r:id="rId29"/>
    <p:sldId id="3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>
        <p:scale>
          <a:sx n="90" d="100"/>
          <a:sy n="90" d="100"/>
        </p:scale>
        <p:origin x="-91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F832B-3B8A-4F95-9CA5-9D1358C3A067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BF6E-AE7F-4135-9F5A-53F0901E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BE7B04-534D-4E98-986C-BD3212519D0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BD0CF6-0329-452F-9570-9F740F81D9F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857637-B27E-4834-A935-2AE8045CE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fictionbook.ru/static/bookimages/00/10/43/00104375.bin.dir/h/i_1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thnospb.ru/photo/people/320281a05a55c76655fb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e-reading.org.ua/illustrations/1000/1000728-img_10.jpe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vladichestvo/" TargetMode="External"/><Relationship Id="rId2" Type="http://schemas.openxmlformats.org/officeDocument/2006/relationships/hyperlink" Target="https://pandia.ru/text/category/varvarstv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://enoth.info/enc/2/12.files/image022.jpg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Организационный момент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04856" cy="36499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Приветствие, настрой учащихся на работу</a:t>
            </a:r>
          </a:p>
          <a:p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kartinkinaden.ru/uploads/posts/2020-07/1593793846_63-p-foni-dlya-istoricheskikh-prezentatsii-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Uzer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226995" cy="2221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6829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72400" cy="1362075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785" y="2928934"/>
            <a:ext cx="7850215" cy="30718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Сформулируйте </a:t>
            </a:r>
            <a:r>
              <a:rPr lang="ru-RU" sz="2400" b="1" dirty="0">
                <a:solidFill>
                  <a:srgbClr val="002060"/>
                </a:solidFill>
              </a:rPr>
              <a:t>две-три  причины возникновения теории «официальной народности</a:t>
            </a:r>
            <a:r>
              <a:rPr lang="ru-RU" sz="2400" b="1" dirty="0" smtClean="0">
                <a:solidFill>
                  <a:srgbClr val="002060"/>
                </a:solidFill>
              </a:rPr>
              <a:t>». Кто   </a:t>
            </a:r>
            <a:r>
              <a:rPr lang="ru-RU" sz="2400" b="1" smtClean="0">
                <a:solidFill>
                  <a:srgbClr val="002060"/>
                </a:solidFill>
              </a:rPr>
              <a:t>ее   автор?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Работая с текстом учебника,  сформулируйте основные положения теории «официальной народности» и представьте их 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>
                <a:solidFill>
                  <a:srgbClr val="002060"/>
                </a:solidFill>
              </a:rPr>
              <a:t>виде схемы.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Как  </a:t>
            </a:r>
            <a:r>
              <a:rPr lang="ru-RU" sz="2400" b="1" dirty="0">
                <a:solidFill>
                  <a:srgbClr val="002060"/>
                </a:solidFill>
              </a:rPr>
              <a:t>думаете, есть ли  связь между появлением теории «официальной народности» и публикацией «Философского письма» Чаадаевым</a:t>
            </a:r>
            <a:r>
              <a:rPr lang="ru-RU" sz="2400" dirty="0" smtClean="0">
                <a:solidFill>
                  <a:srgbClr val="002060"/>
                </a:solidFill>
              </a:rPr>
              <a:t>?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Свое мнение  обоснуйте двумя-тремя аргументами.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599805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 команде</a:t>
            </a:r>
          </a:p>
          <a:p>
            <a:pPr algn="ctr"/>
            <a:r>
              <a:rPr lang="ru-RU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«Консерваторов</a:t>
            </a:r>
            <a:r>
              <a:rPr lang="ru-RU" sz="5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6238" y="873125"/>
            <a:ext cx="5184775" cy="649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«официальной народности»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63788" y="188913"/>
            <a:ext cx="6488112" cy="3952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Уваров С.С. министр народного просвещения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13242" t="15994" r="12538" b="16901"/>
          <a:stretch>
            <a:fillRect/>
          </a:stretch>
        </p:blipFill>
        <p:spPr bwMode="auto">
          <a:xfrm>
            <a:off x="312738" y="165100"/>
            <a:ext cx="2051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835150" y="2257425"/>
            <a:ext cx="2238375" cy="576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Самодержавие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538" y="2257425"/>
            <a:ext cx="2160587" cy="576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775" y="2257425"/>
            <a:ext cx="2016125" cy="576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2916238" y="1522413"/>
            <a:ext cx="2592387" cy="735012"/>
          </a:xfrm>
          <a:prstGeom prst="straightConnector1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Прямая со стрелкой 9"/>
          <p:cNvCxnSpPr>
            <a:stCxn id="2" idx="2"/>
            <a:endCxn id="8" idx="0"/>
          </p:cNvCxnSpPr>
          <p:nvPr/>
        </p:nvCxnSpPr>
        <p:spPr>
          <a:xfrm>
            <a:off x="5508625" y="1522413"/>
            <a:ext cx="0" cy="735012"/>
          </a:xfrm>
          <a:prstGeom prst="straightConnector1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Прямая со стрелкой 11"/>
          <p:cNvCxnSpPr>
            <a:stCxn id="2" idx="2"/>
            <a:endCxn id="9" idx="0"/>
          </p:cNvCxnSpPr>
          <p:nvPr/>
        </p:nvCxnSpPr>
        <p:spPr>
          <a:xfrm>
            <a:off x="5508625" y="1522413"/>
            <a:ext cx="2335213" cy="735012"/>
          </a:xfrm>
          <a:prstGeom prst="straightConnector1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476375" y="3213100"/>
            <a:ext cx="2597150" cy="25923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 российской  государственности и наилучшая  для России форма  правления.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14810" y="3214686"/>
            <a:ext cx="2500330" cy="25923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Безоговорочная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 людей в Бога  принесет на Русь спокойствие и благополучие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5775" y="3213100"/>
            <a:ext cx="2128838" cy="25923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Единение  царя с народом, отсутствие  сословных противоречий в российском обществе.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2738" y="5949950"/>
            <a:ext cx="8539162" cy="7191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этой причине Русь не нуждается в преобразованиях.</a:t>
            </a:r>
          </a:p>
        </p:txBody>
      </p:sp>
      <p:cxnSp>
        <p:nvCxnSpPr>
          <p:cNvPr id="25" name="Прямая со стрелкой 24"/>
          <p:cNvCxnSpPr>
            <a:stCxn id="4" idx="2"/>
            <a:endCxn id="20" idx="0"/>
          </p:cNvCxnSpPr>
          <p:nvPr/>
        </p:nvCxnSpPr>
        <p:spPr>
          <a:xfrm flipH="1">
            <a:off x="2774950" y="2833688"/>
            <a:ext cx="179388" cy="379412"/>
          </a:xfrm>
          <a:prstGeom prst="straightConnector1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 стрелкой 26"/>
          <p:cNvCxnSpPr>
            <a:stCxn id="8" idx="2"/>
            <a:endCxn id="21" idx="0"/>
          </p:cNvCxnSpPr>
          <p:nvPr/>
        </p:nvCxnSpPr>
        <p:spPr>
          <a:xfrm rot="5400000">
            <a:off x="5295905" y="3002759"/>
            <a:ext cx="380998" cy="42857"/>
          </a:xfrm>
          <a:prstGeom prst="straightConnector1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Прямая со стрелкой 28"/>
          <p:cNvCxnSpPr>
            <a:stCxn id="9" idx="2"/>
            <a:endCxn id="22" idx="0"/>
          </p:cNvCxnSpPr>
          <p:nvPr/>
        </p:nvCxnSpPr>
        <p:spPr>
          <a:xfrm>
            <a:off x="7843838" y="2833688"/>
            <a:ext cx="55562" cy="379412"/>
          </a:xfrm>
          <a:prstGeom prst="straightConnector1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43608" y="260648"/>
            <a:ext cx="2878137" cy="3379787"/>
            <a:chOff x="295" y="663"/>
            <a:chExt cx="1813" cy="212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703" y="2561"/>
              <a:ext cx="87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1800">
                  <a:solidFill>
                    <a:srgbClr val="000000"/>
                  </a:solidFill>
                </a:rPr>
                <a:t>П.Я.Чаадаев</a:t>
              </a: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663"/>
              <a:ext cx="1813" cy="18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4067944" y="260648"/>
            <a:ext cx="4572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0350" algn="just">
              <a:spcBef>
                <a:spcPts val="600"/>
              </a:spcBef>
              <a:buSzPct val="100000"/>
              <a:tabLst>
                <a:tab pos="831850" algn="l"/>
                <a:tab pos="1746250" algn="l"/>
                <a:tab pos="2660650" algn="l"/>
                <a:tab pos="3575050" algn="l"/>
                <a:tab pos="4489450" algn="l"/>
                <a:tab pos="5403850" algn="l"/>
                <a:tab pos="6318250" algn="l"/>
                <a:tab pos="7232650" algn="l"/>
                <a:tab pos="8147050" algn="l"/>
                <a:tab pos="9061450" algn="l"/>
                <a:tab pos="9975850" algn="l"/>
              </a:tabLst>
            </a:pPr>
            <a:r>
              <a:rPr lang="ru-RU" altLang="ru-RU" dirty="0" smtClean="0">
                <a:solidFill>
                  <a:srgbClr val="000000"/>
                </a:solidFill>
              </a:rPr>
              <a:t>     </a:t>
            </a:r>
            <a:r>
              <a:rPr lang="ru-RU" altLang="ru-RU" b="1" dirty="0" smtClean="0">
                <a:solidFill>
                  <a:srgbClr val="C00000"/>
                </a:solidFill>
              </a:rPr>
              <a:t>Особое место в общественном движении занимал </a:t>
            </a:r>
            <a:r>
              <a:rPr lang="ru-RU" altLang="ru-RU" b="1" i="1" dirty="0" smtClean="0">
                <a:solidFill>
                  <a:srgbClr val="C00000"/>
                </a:solidFill>
              </a:rPr>
              <a:t>Петр Яковлевич Чаадаев.</a:t>
            </a:r>
          </a:p>
          <a:p>
            <a:pPr marL="261938" indent="-260350" algn="just">
              <a:spcBef>
                <a:spcPts val="600"/>
              </a:spcBef>
              <a:buSzPct val="100000"/>
              <a:tabLst>
                <a:tab pos="831850" algn="l"/>
                <a:tab pos="1746250" algn="l"/>
                <a:tab pos="2660650" algn="l"/>
                <a:tab pos="3575050" algn="l"/>
                <a:tab pos="4489450" algn="l"/>
                <a:tab pos="5403850" algn="l"/>
                <a:tab pos="6318250" algn="l"/>
                <a:tab pos="7232650" algn="l"/>
                <a:tab pos="8147050" algn="l"/>
                <a:tab pos="9061450" algn="l"/>
                <a:tab pos="9975850" algn="l"/>
              </a:tabLst>
            </a:pPr>
            <a:endParaRPr lang="ru-RU" altLang="ru-RU" i="1" dirty="0" smtClean="0">
              <a:solidFill>
                <a:srgbClr val="000000"/>
              </a:solidFill>
            </a:endParaRPr>
          </a:p>
          <a:p>
            <a:pPr marL="261938" indent="-260350" algn="just">
              <a:spcBef>
                <a:spcPts val="600"/>
              </a:spcBef>
              <a:buSzPct val="100000"/>
              <a:tabLst>
                <a:tab pos="831850" algn="l"/>
                <a:tab pos="1746250" algn="l"/>
                <a:tab pos="2660650" algn="l"/>
                <a:tab pos="3575050" algn="l"/>
                <a:tab pos="4489450" algn="l"/>
                <a:tab pos="5403850" algn="l"/>
                <a:tab pos="6318250" algn="l"/>
                <a:tab pos="7232650" algn="l"/>
                <a:tab pos="8147050" algn="l"/>
                <a:tab pos="9061450" algn="l"/>
                <a:tab pos="9975850" algn="l"/>
              </a:tabLst>
            </a:pPr>
            <a:r>
              <a:rPr lang="ru-RU" altLang="ru-RU" b="1" dirty="0" smtClean="0">
                <a:solidFill>
                  <a:srgbClr val="FF0000"/>
                </a:solidFill>
              </a:rPr>
              <a:t>       Идеи:</a:t>
            </a:r>
          </a:p>
          <a:p>
            <a:pPr marL="261938" indent="-260350" algn="just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831850" algn="l"/>
                <a:tab pos="1746250" algn="l"/>
                <a:tab pos="2660650" algn="l"/>
                <a:tab pos="3575050" algn="l"/>
                <a:tab pos="4489450" algn="l"/>
                <a:tab pos="5403850" algn="l"/>
                <a:tab pos="6318250" algn="l"/>
                <a:tab pos="7232650" algn="l"/>
                <a:tab pos="8147050" algn="l"/>
                <a:tab pos="9061450" algn="l"/>
                <a:tab pos="9975850" algn="l"/>
              </a:tabLst>
            </a:pPr>
            <a:r>
              <a:rPr lang="ru-RU" altLang="ru-RU" b="1" dirty="0" smtClean="0">
                <a:solidFill>
                  <a:srgbClr val="002060"/>
                </a:solidFill>
              </a:rPr>
              <a:t>«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отлученность</a:t>
            </a:r>
            <a:r>
              <a:rPr lang="ru-RU" altLang="ru-RU" b="1" dirty="0" smtClean="0">
                <a:solidFill>
                  <a:srgbClr val="002060"/>
                </a:solidFill>
              </a:rPr>
              <a:t>» России от всемирной истории;</a:t>
            </a:r>
          </a:p>
          <a:p>
            <a:pPr marL="261938" indent="-260350" algn="just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831850" algn="l"/>
                <a:tab pos="1746250" algn="l"/>
                <a:tab pos="2660650" algn="l"/>
                <a:tab pos="3575050" algn="l"/>
                <a:tab pos="4489450" algn="l"/>
                <a:tab pos="5403850" algn="l"/>
                <a:tab pos="6318250" algn="l"/>
                <a:tab pos="7232650" algn="l"/>
                <a:tab pos="8147050" algn="l"/>
                <a:tab pos="9061450" algn="l"/>
                <a:tab pos="9975850" algn="l"/>
              </a:tabLst>
            </a:pPr>
            <a:r>
              <a:rPr lang="ru-RU" altLang="ru-RU" b="1" dirty="0" smtClean="0">
                <a:solidFill>
                  <a:srgbClr val="002060"/>
                </a:solidFill>
              </a:rPr>
              <a:t> «духовный застой» России, «национальное самодовольстве», что препятствует ее историческому развитию.</a:t>
            </a:r>
          </a:p>
          <a:p>
            <a:pPr marL="261938" indent="-260350" algn="just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831850" algn="l"/>
                <a:tab pos="1746250" algn="l"/>
                <a:tab pos="2660650" algn="l"/>
                <a:tab pos="3575050" algn="l"/>
                <a:tab pos="4489450" algn="l"/>
                <a:tab pos="5403850" algn="l"/>
                <a:tab pos="6318250" algn="l"/>
                <a:tab pos="7232650" algn="l"/>
                <a:tab pos="8147050" algn="l"/>
                <a:tab pos="9061450" algn="l"/>
                <a:tab pos="9975850" algn="l"/>
              </a:tabLst>
            </a:pPr>
            <a:r>
              <a:rPr lang="ru-RU" altLang="ru-RU" b="1" dirty="0" smtClean="0">
                <a:solidFill>
                  <a:srgbClr val="002060"/>
                </a:solidFill>
              </a:rPr>
              <a:t>За свои идеи он был объявлен сумасшедшим, а его журнал  «Телескоп» был закрыт.   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157192"/>
            <a:ext cx="4572000" cy="14516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</a:rPr>
              <a:t>Его произведения:</a:t>
            </a:r>
          </a:p>
          <a:p>
            <a:pPr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«Философические письма»-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1828-30гг.</a:t>
            </a:r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</a:rPr>
              <a:t> «Апология сумасшедшего» -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1837г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.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9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51054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6699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Либералы</a:t>
            </a:r>
          </a:p>
        </p:txBody>
      </p:sp>
      <p:sp>
        <p:nvSpPr>
          <p:cNvPr id="29699" name="AutoShape 30"/>
          <p:cNvSpPr>
            <a:spLocks noChangeArrowheads="1"/>
          </p:cNvSpPr>
          <p:nvPr/>
        </p:nvSpPr>
        <p:spPr bwMode="auto">
          <a:xfrm rot="-7995472">
            <a:off x="4149725" y="1031875"/>
            <a:ext cx="990600" cy="10604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575 w 21600"/>
              <a:gd name="T25" fmla="*/ 14517 h 21600"/>
              <a:gd name="T26" fmla="*/ 17377 w 21600"/>
              <a:gd name="T27" fmla="*/ 17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947" y="0"/>
                </a:moveTo>
                <a:lnTo>
                  <a:pt x="10294" y="6227"/>
                </a:lnTo>
                <a:lnTo>
                  <a:pt x="14517" y="6227"/>
                </a:lnTo>
                <a:lnTo>
                  <a:pt x="14517" y="14517"/>
                </a:lnTo>
                <a:lnTo>
                  <a:pt x="6227" y="14517"/>
                </a:lnTo>
                <a:lnTo>
                  <a:pt x="6227" y="10294"/>
                </a:lnTo>
                <a:lnTo>
                  <a:pt x="0" y="15947"/>
                </a:lnTo>
                <a:lnTo>
                  <a:pt x="6227" y="21600"/>
                </a:lnTo>
                <a:lnTo>
                  <a:pt x="6227" y="17377"/>
                </a:lnTo>
                <a:lnTo>
                  <a:pt x="17377" y="17377"/>
                </a:lnTo>
                <a:lnTo>
                  <a:pt x="17377" y="6227"/>
                </a:lnTo>
                <a:lnTo>
                  <a:pt x="21600" y="6227"/>
                </a:lnTo>
                <a:lnTo>
                  <a:pt x="15947" y="0"/>
                </a:lnTo>
                <a:close/>
              </a:path>
            </a:pathLst>
          </a:cu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6" name="WordArt 31"/>
          <p:cNvSpPr>
            <a:spLocks noChangeArrowheads="1" noChangeShapeType="1" noTextEdit="1"/>
          </p:cNvSpPr>
          <p:nvPr/>
        </p:nvSpPr>
        <p:spPr bwMode="auto">
          <a:xfrm>
            <a:off x="381000" y="1801813"/>
            <a:ext cx="3803650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западники</a:t>
            </a:r>
          </a:p>
        </p:txBody>
      </p:sp>
      <p:sp>
        <p:nvSpPr>
          <p:cNvPr id="28677" name="WordArt 32"/>
          <p:cNvSpPr>
            <a:spLocks noChangeArrowheads="1" noChangeShapeType="1" noTextEdit="1"/>
          </p:cNvSpPr>
          <p:nvPr/>
        </p:nvSpPr>
        <p:spPr bwMode="auto">
          <a:xfrm>
            <a:off x="4768850" y="1752600"/>
            <a:ext cx="39560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славянофилы</a:t>
            </a:r>
          </a:p>
        </p:txBody>
      </p:sp>
      <p:pic>
        <p:nvPicPr>
          <p:cNvPr id="29702" name="Picture 33" descr="Гран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1651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9703" name="Picture 34" descr="Кавел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86124"/>
            <a:ext cx="174625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8680" name="Text Box 35"/>
          <p:cNvSpPr txBox="1">
            <a:spLocks noChangeArrowheads="1"/>
          </p:cNvSpPr>
          <p:nvPr/>
        </p:nvSpPr>
        <p:spPr bwMode="auto">
          <a:xfrm>
            <a:off x="142844" y="5000636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latin typeface="Arial Black" pitchFamily="34" charset="0"/>
              </a:rPr>
              <a:t>Грановский Т.Н.</a:t>
            </a:r>
          </a:p>
        </p:txBody>
      </p:sp>
      <p:sp>
        <p:nvSpPr>
          <p:cNvPr id="28681" name="Text Box 36"/>
          <p:cNvSpPr txBox="1">
            <a:spLocks noChangeArrowheads="1"/>
          </p:cNvSpPr>
          <p:nvPr/>
        </p:nvSpPr>
        <p:spPr bwMode="auto">
          <a:xfrm>
            <a:off x="2285984" y="5429264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err="1">
                <a:latin typeface="Arial Black" pitchFamily="34" charset="0"/>
              </a:rPr>
              <a:t>Кавелин</a:t>
            </a:r>
            <a:r>
              <a:rPr lang="ru-RU" altLang="ru-RU" sz="2000" b="1" dirty="0">
                <a:latin typeface="Arial Black" pitchFamily="34" charset="0"/>
              </a:rPr>
              <a:t> К.Д.</a:t>
            </a:r>
          </a:p>
        </p:txBody>
      </p:sp>
      <p:pic>
        <p:nvPicPr>
          <p:cNvPr id="29708" name="Picture 39" descr="Киреев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00504"/>
            <a:ext cx="1752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8685" name="Text Box 40"/>
          <p:cNvSpPr txBox="1">
            <a:spLocks noChangeArrowheads="1"/>
          </p:cNvSpPr>
          <p:nvPr/>
        </p:nvSpPr>
        <p:spPr bwMode="auto">
          <a:xfrm>
            <a:off x="5715008" y="6000768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latin typeface="Arial Black" pitchFamily="34" charset="0"/>
              </a:rPr>
              <a:t>Киреевский И.В.</a:t>
            </a: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022975" y="6705600"/>
            <a:ext cx="321468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825" dirty="0">
              <a:latin typeface="Arial" panose="020B0604020202020204" pitchFamily="34" charset="0"/>
            </a:endParaRPr>
          </a:p>
        </p:txBody>
      </p:sp>
      <p:pic>
        <p:nvPicPr>
          <p:cNvPr id="23568" name="Picture 16" descr="Алексей Степанович Хомя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857496"/>
            <a:ext cx="1651000" cy="20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8" name="Text Box 40"/>
          <p:cNvSpPr txBox="1">
            <a:spLocks noChangeArrowheads="1"/>
          </p:cNvSpPr>
          <p:nvPr/>
        </p:nvSpPr>
        <p:spPr bwMode="auto">
          <a:xfrm>
            <a:off x="3857620" y="5143512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latin typeface="Arial Black" pitchFamily="34" charset="0"/>
              </a:rPr>
              <a:t>Хомяков А.С.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58082" y="4643446"/>
            <a:ext cx="2443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К.С. Аксаков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434" name="AutoShape 2" descr="Аксаков Константин Сергеевич электронные книги, биограф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Без имен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714620"/>
            <a:ext cx="1643042" cy="19621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2428860" y="0"/>
            <a:ext cx="4240213" cy="194786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2357422" y="1000108"/>
            <a:ext cx="1085850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3143240" y="1000108"/>
            <a:ext cx="1214446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3929058" y="1000108"/>
            <a:ext cx="1166813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5572132" y="1000108"/>
            <a:ext cx="1225550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4786314" y="1000108"/>
            <a:ext cx="1114425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357422" y="2428868"/>
            <a:ext cx="793750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3214678" y="2428868"/>
            <a:ext cx="7032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4000496" y="2428868"/>
            <a:ext cx="814387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786314" y="2428868"/>
            <a:ext cx="844550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5643570" y="2428868"/>
            <a:ext cx="833437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 rot="10800000" flipV="1">
            <a:off x="2357422" y="2643182"/>
            <a:ext cx="1025525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 rot="10800000" flipV="1">
            <a:off x="3143240" y="2643182"/>
            <a:ext cx="984250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 rot="10800000" flipV="1">
            <a:off x="4714876" y="2643182"/>
            <a:ext cx="1116013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 rot="10800000" flipV="1">
            <a:off x="3929058" y="2643182"/>
            <a:ext cx="995362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 rot="10800000" flipV="1">
            <a:off x="5572132" y="2643182"/>
            <a:ext cx="1216025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flipV="1">
            <a:off x="3000364" y="3643314"/>
            <a:ext cx="3708400" cy="19478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9" name="Arc 5"/>
          <p:cNvSpPr>
            <a:spLocks/>
          </p:cNvSpPr>
          <p:nvPr/>
        </p:nvSpPr>
        <p:spPr bwMode="auto">
          <a:xfrm flipH="1">
            <a:off x="1214414" y="1285860"/>
            <a:ext cx="1547813" cy="542925"/>
          </a:xfrm>
          <a:custGeom>
            <a:avLst/>
            <a:gdLst>
              <a:gd name="G0" fmla="+- 0 0 0"/>
              <a:gd name="G1" fmla="+- 21500 0 0"/>
              <a:gd name="G2" fmla="+- 21600 0 0"/>
              <a:gd name="T0" fmla="*/ 2076 w 21600"/>
              <a:gd name="T1" fmla="*/ 0 h 21500"/>
              <a:gd name="T2" fmla="*/ 21600 w 21600"/>
              <a:gd name="T3" fmla="*/ 21500 h 21500"/>
              <a:gd name="T4" fmla="*/ 0 w 21600"/>
              <a:gd name="T5" fmla="*/ 21500 h 2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00" fill="none" extrusionOk="0">
                <a:moveTo>
                  <a:pt x="2076" y="-1"/>
                </a:moveTo>
                <a:cubicBezTo>
                  <a:pt x="13149" y="1069"/>
                  <a:pt x="21600" y="10374"/>
                  <a:pt x="21600" y="21500"/>
                </a:cubicBezTo>
              </a:path>
              <a:path w="21600" h="21500" stroke="0" extrusionOk="0">
                <a:moveTo>
                  <a:pt x="2076" y="-1"/>
                </a:moveTo>
                <a:cubicBezTo>
                  <a:pt x="13149" y="1069"/>
                  <a:pt x="21600" y="10374"/>
                  <a:pt x="21600" y="21500"/>
                </a:cubicBezTo>
                <a:lnTo>
                  <a:pt x="0" y="215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/>
          <p:cNvSpPr>
            <a:spLocks noChangeShapeType="1"/>
          </p:cNvSpPr>
          <p:nvPr/>
        </p:nvSpPr>
        <p:spPr bwMode="auto">
          <a:xfrm>
            <a:off x="1214414" y="1785926"/>
            <a:ext cx="0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6572264" y="1428736"/>
            <a:ext cx="2214578" cy="2601913"/>
          </a:xfrm>
          <a:prstGeom prst="flowChartOnline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Различия и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сходство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западниками  славянофилами.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Arc 2"/>
          <p:cNvSpPr>
            <a:spLocks/>
          </p:cNvSpPr>
          <p:nvPr/>
        </p:nvSpPr>
        <p:spPr bwMode="auto">
          <a:xfrm flipH="1" flipV="1">
            <a:off x="1214414" y="2928934"/>
            <a:ext cx="1647825" cy="1163637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9 w 21600"/>
              <a:gd name="T1" fmla="*/ 0 h 21236"/>
              <a:gd name="T2" fmla="*/ 21600 w 21600"/>
              <a:gd name="T3" fmla="*/ 21236 h 21236"/>
              <a:gd name="T4" fmla="*/ 0 w 21600"/>
              <a:gd name="T5" fmla="*/ 21236 h 2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36" fill="none" extrusionOk="0">
                <a:moveTo>
                  <a:pt x="3948" y="0"/>
                </a:moveTo>
                <a:cubicBezTo>
                  <a:pt x="14179" y="1902"/>
                  <a:pt x="21600" y="10829"/>
                  <a:pt x="21600" y="21236"/>
                </a:cubicBezTo>
              </a:path>
              <a:path w="21600" h="21236" stroke="0" extrusionOk="0">
                <a:moveTo>
                  <a:pt x="3948" y="0"/>
                </a:moveTo>
                <a:cubicBezTo>
                  <a:pt x="14179" y="1902"/>
                  <a:pt x="21600" y="10829"/>
                  <a:pt x="21600" y="21236"/>
                </a:cubicBezTo>
                <a:lnTo>
                  <a:pt x="0" y="2123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85852" y="1928802"/>
            <a:ext cx="1074738" cy="1376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пути развития России?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2643174" y="642918"/>
            <a:ext cx="1690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Представители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819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4357694"/>
            <a:ext cx="4572000" cy="13860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>
              <a:lnSpc>
                <a:spcPct val="80000"/>
              </a:lnSpc>
              <a:buClr>
                <a:schemeClr val="dk1"/>
              </a:buClr>
              <a:buSzPts val="2000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Отношение :</a:t>
            </a:r>
            <a:endParaRPr lang="ru-RU" sz="1400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политике Петра I</a:t>
            </a:r>
            <a:endParaRPr lang="ru-RU" sz="1400" b="1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самодержавию</a:t>
            </a:r>
            <a:endParaRPr lang="ru-RU" sz="1400" b="1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крепостному праву</a:t>
            </a:r>
            <a:endParaRPr lang="ru-RU" sz="1400" b="1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влиянию Запада</a:t>
            </a:r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Идеал пути развития</a:t>
            </a:r>
            <a:endParaRPr lang="ru-RU" sz="1400" b="1" dirty="0" smtClean="0"/>
          </a:p>
        </p:txBody>
      </p:sp>
      <p:sp>
        <p:nvSpPr>
          <p:cNvPr id="62501" name="WordArt 37"/>
          <p:cNvSpPr>
            <a:spLocks noChangeArrowheads="1" noChangeShapeType="1" noTextEdit="1"/>
          </p:cNvSpPr>
          <p:nvPr/>
        </p:nvSpPr>
        <p:spPr bwMode="auto">
          <a:xfrm>
            <a:off x="3500430" y="285728"/>
            <a:ext cx="2119312" cy="3619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Западники</a:t>
            </a:r>
            <a:endParaRPr lang="ru-RU" sz="20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62502" name="WordArt 38"/>
          <p:cNvSpPr>
            <a:spLocks noChangeArrowheads="1" noChangeShapeType="1" noTextEdit="1"/>
          </p:cNvSpPr>
          <p:nvPr/>
        </p:nvSpPr>
        <p:spPr bwMode="auto">
          <a:xfrm>
            <a:off x="3643306" y="5072074"/>
            <a:ext cx="2492375" cy="42862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Славянофилы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3071802" y="4572008"/>
            <a:ext cx="1690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Представители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2643174" y="0"/>
            <a:ext cx="4240213" cy="194786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2357422" y="1000108"/>
            <a:ext cx="1085850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3143240" y="1000108"/>
            <a:ext cx="1214446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3929058" y="1000108"/>
            <a:ext cx="1166813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5572132" y="1000108"/>
            <a:ext cx="1225550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4786314" y="1000108"/>
            <a:ext cx="1114425" cy="1387475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357422" y="2428868"/>
            <a:ext cx="793750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3214678" y="2428868"/>
            <a:ext cx="7032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4000496" y="2428868"/>
            <a:ext cx="814387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786314" y="2428868"/>
            <a:ext cx="844550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5643570" y="2428868"/>
            <a:ext cx="833437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 rot="10800000" flipV="1">
            <a:off x="2357422" y="2643182"/>
            <a:ext cx="1025525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 rot="10800000" flipV="1">
            <a:off x="3143240" y="2643182"/>
            <a:ext cx="984250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 rot="10800000" flipV="1">
            <a:off x="4714876" y="2643182"/>
            <a:ext cx="1116013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 rot="10800000" flipV="1">
            <a:off x="3929058" y="2643182"/>
            <a:ext cx="995362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 rot="10800000" flipV="1">
            <a:off x="5572132" y="2643182"/>
            <a:ext cx="1216025" cy="19685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flipV="1">
            <a:off x="3000364" y="3643314"/>
            <a:ext cx="3708400" cy="19478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9" name="Arc 5"/>
          <p:cNvSpPr>
            <a:spLocks/>
          </p:cNvSpPr>
          <p:nvPr/>
        </p:nvSpPr>
        <p:spPr bwMode="auto">
          <a:xfrm flipH="1">
            <a:off x="1214414" y="1285860"/>
            <a:ext cx="1547813" cy="542925"/>
          </a:xfrm>
          <a:custGeom>
            <a:avLst/>
            <a:gdLst>
              <a:gd name="G0" fmla="+- 0 0 0"/>
              <a:gd name="G1" fmla="+- 21500 0 0"/>
              <a:gd name="G2" fmla="+- 21600 0 0"/>
              <a:gd name="T0" fmla="*/ 2076 w 21600"/>
              <a:gd name="T1" fmla="*/ 0 h 21500"/>
              <a:gd name="T2" fmla="*/ 21600 w 21600"/>
              <a:gd name="T3" fmla="*/ 21500 h 21500"/>
              <a:gd name="T4" fmla="*/ 0 w 21600"/>
              <a:gd name="T5" fmla="*/ 21500 h 2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00" fill="none" extrusionOk="0">
                <a:moveTo>
                  <a:pt x="2076" y="-1"/>
                </a:moveTo>
                <a:cubicBezTo>
                  <a:pt x="13149" y="1069"/>
                  <a:pt x="21600" y="10374"/>
                  <a:pt x="21600" y="21500"/>
                </a:cubicBezTo>
              </a:path>
              <a:path w="21600" h="21500" stroke="0" extrusionOk="0">
                <a:moveTo>
                  <a:pt x="2076" y="-1"/>
                </a:moveTo>
                <a:cubicBezTo>
                  <a:pt x="13149" y="1069"/>
                  <a:pt x="21600" y="10374"/>
                  <a:pt x="21600" y="21500"/>
                </a:cubicBezTo>
                <a:lnTo>
                  <a:pt x="0" y="215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/>
          <p:cNvSpPr>
            <a:spLocks noChangeShapeType="1"/>
          </p:cNvSpPr>
          <p:nvPr/>
        </p:nvSpPr>
        <p:spPr bwMode="auto">
          <a:xfrm>
            <a:off x="1214414" y="1785926"/>
            <a:ext cx="0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6572264" y="1428736"/>
            <a:ext cx="2286016" cy="2601913"/>
          </a:xfrm>
          <a:prstGeom prst="flowChartOnline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сходство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западниками  славянофилами.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Arc 2"/>
          <p:cNvSpPr>
            <a:spLocks/>
          </p:cNvSpPr>
          <p:nvPr/>
        </p:nvSpPr>
        <p:spPr bwMode="auto">
          <a:xfrm flipH="1" flipV="1">
            <a:off x="1214414" y="2928934"/>
            <a:ext cx="1647825" cy="1163637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9 w 21600"/>
              <a:gd name="T1" fmla="*/ 0 h 21236"/>
              <a:gd name="T2" fmla="*/ 21600 w 21600"/>
              <a:gd name="T3" fmla="*/ 21236 h 21236"/>
              <a:gd name="T4" fmla="*/ 0 w 21600"/>
              <a:gd name="T5" fmla="*/ 21236 h 2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36" fill="none" extrusionOk="0">
                <a:moveTo>
                  <a:pt x="3948" y="0"/>
                </a:moveTo>
                <a:cubicBezTo>
                  <a:pt x="14179" y="1902"/>
                  <a:pt x="21600" y="10829"/>
                  <a:pt x="21600" y="21236"/>
                </a:cubicBezTo>
              </a:path>
              <a:path w="21600" h="21236" stroke="0" extrusionOk="0">
                <a:moveTo>
                  <a:pt x="3948" y="0"/>
                </a:moveTo>
                <a:cubicBezTo>
                  <a:pt x="14179" y="1902"/>
                  <a:pt x="21600" y="10829"/>
                  <a:pt x="21600" y="21236"/>
                </a:cubicBezTo>
                <a:lnTo>
                  <a:pt x="0" y="2123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85852" y="1928802"/>
            <a:ext cx="1074738" cy="1376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пути развития России?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819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4357694"/>
            <a:ext cx="4572000" cy="13860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>
              <a:lnSpc>
                <a:spcPct val="80000"/>
              </a:lnSpc>
              <a:buClr>
                <a:schemeClr val="dk1"/>
              </a:buClr>
              <a:buSzPts val="2000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Отношение :</a:t>
            </a:r>
            <a:endParaRPr lang="ru-RU" sz="1400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политике Петра I</a:t>
            </a:r>
            <a:endParaRPr lang="ru-RU" sz="1400" b="1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самодержавию</a:t>
            </a:r>
            <a:endParaRPr lang="ru-RU" sz="1400" b="1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крепостному праву</a:t>
            </a:r>
            <a:endParaRPr lang="ru-RU" sz="1400" b="1" dirty="0" smtClean="0"/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влиянию Запада</a:t>
            </a:r>
          </a:p>
          <a:p>
            <a:pPr marL="609600" lvl="0" indent="-6096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AutoNum type="arabicParenR"/>
            </a:pPr>
            <a:r>
              <a:rPr lang="ru-RU" sz="14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Идеал пути развития</a:t>
            </a:r>
            <a:endParaRPr lang="ru-RU" sz="1400" b="1" dirty="0" smtClean="0"/>
          </a:p>
        </p:txBody>
      </p:sp>
      <p:sp>
        <p:nvSpPr>
          <p:cNvPr id="62501" name="WordArt 37"/>
          <p:cNvSpPr>
            <a:spLocks noChangeArrowheads="1" noChangeShapeType="1" noTextEdit="1"/>
          </p:cNvSpPr>
          <p:nvPr/>
        </p:nvSpPr>
        <p:spPr bwMode="auto">
          <a:xfrm>
            <a:off x="3500430" y="214290"/>
            <a:ext cx="2119312" cy="3619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20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62502" name="WordArt 38"/>
          <p:cNvSpPr>
            <a:spLocks noChangeArrowheads="1" noChangeShapeType="1" noTextEdit="1"/>
          </p:cNvSpPr>
          <p:nvPr/>
        </p:nvSpPr>
        <p:spPr bwMode="auto">
          <a:xfrm>
            <a:off x="3643306" y="5072074"/>
            <a:ext cx="2492375" cy="42862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Славянофилы</a:t>
            </a:r>
            <a:endParaRPr lang="ru-RU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 rot="17376217">
            <a:off x="2277064" y="1505736"/>
            <a:ext cx="1323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Спас Россию</a:t>
            </a:r>
            <a:endParaRPr lang="ru-RU" sz="1600" b="1" dirty="0"/>
          </a:p>
        </p:txBody>
      </p:sp>
      <p:sp>
        <p:nvSpPr>
          <p:cNvPr id="33" name="TextBox 32"/>
          <p:cNvSpPr txBox="1"/>
          <p:nvPr/>
        </p:nvSpPr>
        <p:spPr>
          <a:xfrm rot="17376217">
            <a:off x="2894886" y="1211858"/>
            <a:ext cx="166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Конституционная монархия или республика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7376217">
            <a:off x="3829841" y="1565972"/>
            <a:ext cx="125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r>
              <a:rPr lang="ru-RU" sz="1400" b="1" dirty="0" smtClean="0"/>
              <a:t>тменить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 rot="17376217">
            <a:off x="4686050" y="1493992"/>
            <a:ext cx="125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Благо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 rot="17376217">
            <a:off x="5543305" y="1391777"/>
            <a:ext cx="125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Идеал – путь европейский 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 rot="15686110">
            <a:off x="2019870" y="3352386"/>
            <a:ext cx="1727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Нарушил путь самобытный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 rot="15686110">
            <a:off x="2644004" y="3321892"/>
            <a:ext cx="202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Монархия+Земский</a:t>
            </a:r>
            <a:r>
              <a:rPr lang="ru-RU" sz="1600" b="1" dirty="0" smtClean="0"/>
              <a:t> собор</a:t>
            </a:r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 rot="15686110">
            <a:off x="3662386" y="3411479"/>
            <a:ext cx="172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Отменить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 rot="15686110">
            <a:off x="4614978" y="3133612"/>
            <a:ext cx="1321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Зло</a:t>
            </a:r>
            <a:endParaRPr lang="ru-RU" sz="4000" b="1" dirty="0"/>
          </a:p>
        </p:txBody>
      </p:sp>
      <p:sp>
        <p:nvSpPr>
          <p:cNvPr id="43" name="TextBox 42"/>
          <p:cNvSpPr txBox="1"/>
          <p:nvPr/>
        </p:nvSpPr>
        <p:spPr>
          <a:xfrm rot="15686110">
            <a:off x="5191489" y="2990517"/>
            <a:ext cx="198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Идеал – Русь самобытная</a:t>
            </a:r>
            <a:endParaRPr lang="ru-RU" b="1" dirty="0"/>
          </a:p>
        </p:txBody>
      </p:sp>
      <p:sp>
        <p:nvSpPr>
          <p:cNvPr id="44" name="WordArt 37"/>
          <p:cNvSpPr>
            <a:spLocks noChangeArrowheads="1" noChangeShapeType="1" noTextEdit="1"/>
          </p:cNvSpPr>
          <p:nvPr/>
        </p:nvSpPr>
        <p:spPr bwMode="auto">
          <a:xfrm>
            <a:off x="3786182" y="357166"/>
            <a:ext cx="2119312" cy="3619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Западники</a:t>
            </a:r>
            <a:endParaRPr lang="ru-RU" sz="20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6116" y="471488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071802" y="4714884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К.С. и И.С. Аксаковы, А.С.Хомяков, И.В.Киреевский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64291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Т.Н. Грановский ,В.Г.Белинский, К.Д.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Кавелин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Б.Н.Чичерин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Посмотрите на схему и назовите различие и сходство славянофилов и западников Закономерны ли такие названия данных групп?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Различие: </a:t>
            </a:r>
            <a:r>
              <a:rPr lang="ru-RU" sz="2400" b="1" dirty="0" smtClean="0">
                <a:solidFill>
                  <a:srgbClr val="002060"/>
                </a:solidFill>
              </a:rPr>
              <a:t>по-разному оценивали исторический путь развития России, влияние на неё западной Европы и будущее государственное устройство, влияние реформ Петра на дальнейшее развитие государства.</a:t>
            </a:r>
          </a:p>
          <a:p>
            <a:pPr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Сходство: </a:t>
            </a:r>
            <a:r>
              <a:rPr lang="ru-RU" sz="2400" b="1" dirty="0" smtClean="0">
                <a:solidFill>
                  <a:srgbClr val="002060"/>
                </a:solidFill>
              </a:rPr>
              <a:t>необходимость изменений в государстве, отмена крепостного права, все реформы должны проходить мирным путем.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Введение демократических прав и свобод.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28"/>
            <a:ext cx="7683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Либеральное течение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http://claw.ru/book8/16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3121025" cy="4000500"/>
          </a:xfrm>
          <a:prstGeom prst="rect">
            <a:avLst/>
          </a:prstGeom>
          <a:noFill/>
          <a:ln w="57150" cmpd="thickThin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411" name="AutoShape 4" descr="5%"/>
          <p:cNvSpPr>
            <a:spLocks noChangeArrowheads="1"/>
          </p:cNvSpPr>
          <p:nvPr/>
        </p:nvSpPr>
        <p:spPr bwMode="auto">
          <a:xfrm>
            <a:off x="838200" y="914400"/>
            <a:ext cx="4495800" cy="2362200"/>
          </a:xfrm>
          <a:prstGeom prst="wedgeRoundRectCallout">
            <a:avLst>
              <a:gd name="adj1" fmla="val 71611"/>
              <a:gd name="adj2" fmla="val 440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Мы, как двуликий Янус, смотрели в разные стороны, но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 билось одно.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62000" y="44196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Согласны ли вы с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высказыванием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А.И. Герцена?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6248400" y="5257800"/>
            <a:ext cx="153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А.И. Герцен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142875"/>
            <a:ext cx="80645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42852"/>
            <a:ext cx="5728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Либеральное направление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785926"/>
            <a:ext cx="8215338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Назовите наиболее ярких представителей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революционного направления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 российской общественной мысли.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2) Охарактеризуйте взгляды  петрашевцев, А.И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ерцена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Какие пути преобразования общества они предлагали?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3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Какими методами стремились переустроить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Россию?(реформами   или   революцией)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8155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команде 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адикалов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4847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Социализм</a:t>
            </a:r>
            <a:r>
              <a:rPr lang="ru-RU" sz="2400" dirty="0" smtClean="0">
                <a:solidFill>
                  <a:srgbClr val="FF0000"/>
                </a:solidFill>
              </a:rPr>
              <a:t> –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учение, выдвигающее в качестве цели и идеала установление общества, в котором отсутствует эксплуатация человека человекам и социальное угнетение; утверждаются социальное равенство и справедливость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57158" y="1142984"/>
            <a:ext cx="374441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6220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социалисты в России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3132000" cy="466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8367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Умом Россию не понять,</a:t>
            </a:r>
          </a:p>
          <a:p>
            <a:pPr algn="r"/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Аршином общим не измерить.</a:t>
            </a:r>
          </a:p>
          <a:p>
            <a:pPr algn="r"/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ней особенная стать.</a:t>
            </a:r>
          </a:p>
          <a:p>
            <a:pPr algn="r"/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Россию можно только верить!</a:t>
            </a:r>
          </a:p>
          <a:p>
            <a:pPr algn="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Ф.И. Тютчев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1502" y="5301208"/>
            <a:ext cx="2196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   Первый.</a:t>
            </a:r>
            <a:endParaRPr lang="en-US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21455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Социализм –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будущее России.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социализма – крестьянская община.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Отмена крепостного права.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Ликвидация самодержавия.</a:t>
            </a:r>
          </a:p>
        </p:txBody>
      </p:sp>
      <p:pic>
        <p:nvPicPr>
          <p:cNvPr id="6" name="Picture 2" descr="Картинка 5 из 505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1992563" cy="25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Картинка 1 из 85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6672"/>
            <a:ext cx="1752600" cy="150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77222" y="4797152"/>
            <a:ext cx="4743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3600" dirty="0" smtClean="0"/>
              <a:t>Александр Иванович </a:t>
            </a:r>
            <a:endParaRPr lang="ru-RU" altLang="ru-RU" sz="3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5157192"/>
            <a:ext cx="162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3600" dirty="0" smtClean="0">
                <a:solidFill>
                  <a:prstClr val="black"/>
                </a:solidFill>
              </a:rPr>
              <a:t>Герцен</a:t>
            </a:r>
            <a:endParaRPr lang="ru-RU" altLang="ru-RU" sz="3600" dirty="0">
              <a:solidFill>
                <a:prstClr val="black"/>
              </a:solidFill>
            </a:endParaRPr>
          </a:p>
        </p:txBody>
      </p:sp>
      <p:pic>
        <p:nvPicPr>
          <p:cNvPr id="11" name="Picture 6" descr="Картинка 3 из 30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619" t="6000" r="7965" b="30000"/>
          <a:stretch>
            <a:fillRect/>
          </a:stretch>
        </p:blipFill>
        <p:spPr bwMode="auto">
          <a:xfrm>
            <a:off x="7020272" y="2276872"/>
            <a:ext cx="1554956" cy="216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214346" y="428604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Теория</a:t>
            </a:r>
            <a:br>
              <a:rPr lang="ru-RU" alt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«общинного» социализма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648072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1071546"/>
            <a:ext cx="7745514" cy="3590710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Давайте вновь рассмотрим картину «В московской гостиной…», с которой мы начали урок.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 к классу</a:t>
            </a:r>
          </a:p>
          <a:p>
            <a:r>
              <a:rPr lang="ru-RU" sz="2400" dirty="0" smtClean="0"/>
              <a:t>Почему художник изобразил столь разных по своим взглядам представителей интеллигенции на </a:t>
            </a:r>
            <a:r>
              <a:rPr lang="ru-RU" sz="2400" smtClean="0"/>
              <a:t>одной картине. </a:t>
            </a:r>
            <a:r>
              <a:rPr lang="ru-RU" sz="2400" dirty="0" smtClean="0"/>
              <a:t>Что их объединяет, а что разделяет? </a:t>
            </a:r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pPr marL="457200" lvl="0" indent="-457200" algn="l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h.otx.ru/wp-content/uploads/2013/08/shutterstock_110462411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642470"/>
            <a:ext cx="3143240" cy="2215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414" y="214290"/>
            <a:ext cx="483074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роблемный вопрос.</a:t>
            </a:r>
            <a:endParaRPr lang="ru-RU" sz="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556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722511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7776864" cy="504056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онсерваторы (круг) – отсутствие разногласий с правящей династией;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либералы (квадрат) - наличие весьма значительных разногласий с властью;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радикалы (треугольник) – отсутствие точек соприкосновения с действующим режимом.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85728"/>
            <a:ext cx="54593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фигурами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5527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Определите, кому принадлежат следующие высказывания (западникам, славянофилам, сторонникам   социалистических идей, сторонникам  теории «официальной народности»):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«Прошедшее России удивительно, её настоящее более чем великолепно, что же касается до будущего, то оно выше всего, что может нарисовать себе самое смелое воображение…. 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2. 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«Сначала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находилась в состоянии дикого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Варварство"/>
              </a:rPr>
              <a:t>варварства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затем грубого невежества, потом свирепого и унизительного чужеземного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Владычество"/>
              </a:rPr>
              <a:t>владычества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и, наконец, крепостничества…чтобы совершить движение вперед, к западной цивилизации, надо уничтожить в русском раба….»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85728"/>
            <a:ext cx="6887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 документом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3.В России необходимо сохранить общину и освободить личность, распространить сельское и волостное самоуправление на города, государство в целом, поддерживая при этом национальное единство, развить частные права и сохранить неделимость земли».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4. «Наша древность представляет нам пример и начало всего самого доброго…. Западным людям приходится все прежнее отстранять как дурное и все хорошее в себе создавать; нам довольно воскресить, уяснить все старое, привести его в сознание и в жизнь… »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№1) Сторонникам «теории официальной народности»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№2) Западникам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№3) Сторонникам социалистических идей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№4) Славянофилам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28604"/>
            <a:ext cx="298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ag00317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00438"/>
            <a:ext cx="1620000" cy="20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1571612"/>
            <a:ext cx="742955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 себя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28" y="1447800"/>
          <a:ext cx="7429552" cy="45529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14776"/>
                <a:gridCol w="3714776"/>
              </a:tblGrid>
              <a:tr h="650424">
                <a:tc>
                  <a:txBody>
                    <a:bodyPr/>
                    <a:lstStyle/>
                    <a:p>
                      <a:r>
                        <a:rPr lang="ru-RU" dirty="0" smtClean="0"/>
                        <a:t>1-вариант</a:t>
                      </a:r>
                      <a:endParaRPr lang="ru-RU" b="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2-вариант</a:t>
                      </a:r>
                      <a:endParaRPr lang="ru-RU" b="0" dirty="0"/>
                    </a:p>
                  </a:txBody>
                  <a:tcPr marL="83326" marR="83326"/>
                </a:tc>
              </a:tr>
              <a:tr h="650424">
                <a:tc>
                  <a:txBody>
                    <a:bodyPr/>
                    <a:lstStyle/>
                    <a:p>
                      <a:r>
                        <a:rPr lang="ru-RU" dirty="0" smtClean="0"/>
                        <a:t>1)-Б)</a:t>
                      </a:r>
                      <a:endParaRPr lang="ru-RU" b="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1)-В)</a:t>
                      </a:r>
                      <a:endParaRPr lang="ru-RU" b="0" dirty="0"/>
                    </a:p>
                  </a:txBody>
                  <a:tcPr marL="83326" marR="83326"/>
                </a:tc>
              </a:tr>
              <a:tr h="650424">
                <a:tc>
                  <a:txBody>
                    <a:bodyPr/>
                    <a:lstStyle/>
                    <a:p>
                      <a:r>
                        <a:rPr lang="ru-RU" dirty="0" smtClean="0"/>
                        <a:t>2)-Б)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2)-Г)</a:t>
                      </a:r>
                      <a:endParaRPr lang="ru-RU" dirty="0"/>
                    </a:p>
                  </a:txBody>
                  <a:tcPr marL="83326" marR="83326"/>
                </a:tc>
              </a:tr>
              <a:tr h="650424">
                <a:tc>
                  <a:txBody>
                    <a:bodyPr/>
                    <a:lstStyle/>
                    <a:p>
                      <a:r>
                        <a:rPr lang="ru-RU" dirty="0" smtClean="0"/>
                        <a:t>3)-А),Д),Ж)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3)-Б)</a:t>
                      </a:r>
                      <a:endParaRPr lang="ru-RU" dirty="0"/>
                    </a:p>
                  </a:txBody>
                  <a:tcPr marL="83326" marR="83326"/>
                </a:tc>
              </a:tr>
              <a:tr h="650424">
                <a:tc>
                  <a:txBody>
                    <a:bodyPr/>
                    <a:lstStyle/>
                    <a:p>
                      <a:r>
                        <a:rPr lang="ru-RU" dirty="0" smtClean="0"/>
                        <a:t>4)-А)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4)-Г)</a:t>
                      </a:r>
                      <a:endParaRPr lang="ru-RU" dirty="0"/>
                    </a:p>
                  </a:txBody>
                  <a:tcPr marL="83326" marR="83326"/>
                </a:tc>
              </a:tr>
              <a:tr h="650424">
                <a:tc>
                  <a:txBody>
                    <a:bodyPr/>
                    <a:lstStyle/>
                    <a:p>
                      <a:r>
                        <a:rPr lang="ru-RU" dirty="0" smtClean="0"/>
                        <a:t>5)-В)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5)-Б)</a:t>
                      </a:r>
                      <a:endParaRPr lang="ru-RU" dirty="0"/>
                    </a:p>
                  </a:txBody>
                  <a:tcPr marL="83326" marR="83326"/>
                </a:tc>
              </a:tr>
              <a:tr h="650424">
                <a:tc>
                  <a:txBody>
                    <a:bodyPr/>
                    <a:lstStyle/>
                    <a:p>
                      <a:r>
                        <a:rPr lang="ru-RU" dirty="0" smtClean="0"/>
                        <a:t>6)-Т.Н</a:t>
                      </a:r>
                      <a:r>
                        <a:rPr lang="ru-RU" baseline="0" dirty="0" smtClean="0"/>
                        <a:t> Грановский( западник)</a:t>
                      </a:r>
                      <a:endParaRPr lang="ru-RU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6)-Б)</a:t>
                      </a:r>
                      <a:endParaRPr lang="ru-RU" dirty="0"/>
                    </a:p>
                  </a:txBody>
                  <a:tcPr marL="83326" marR="8332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00232" y="28572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505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1357298"/>
            <a:ext cx="7316886" cy="429803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Считаете ли вы тему нашего занятия актуальной и современной? Ответ поясните.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Оцените данное занятие по шкале полезности от «1» до «5».(Дайте   ответ)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pPr algn="l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fsd.multiurok.ru/html/2018/04/24/s_5adf57a5d3272/888977_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697"/>
          <a:stretch/>
        </p:blipFill>
        <p:spPr bwMode="auto">
          <a:xfrm>
            <a:off x="4644008" y="4509120"/>
            <a:ext cx="3764663" cy="1687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728" y="285728"/>
            <a:ext cx="628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1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Параграф </a:t>
            </a:r>
            <a:r>
              <a:rPr lang="ru-RU" sz="3600" b="1" dirty="0" smtClean="0">
                <a:solidFill>
                  <a:srgbClr val="002060"/>
                </a:solidFill>
              </a:rPr>
              <a:t>11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>
                <a:solidFill>
                  <a:srgbClr val="002060"/>
                </a:solidFill>
              </a:rPr>
              <a:t>  (читать, устно отвечать на вопросы 1,2 стр. 109)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На   выбор: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Подготовьте сообщение об одном из представителей общественного движения. Раскройте его позицию. Выскажите свою позицию.</a:t>
            </a:r>
          </a:p>
          <a:p>
            <a:r>
              <a:rPr lang="ru-RU" sz="2800" b="1" dirty="0" smtClean="0"/>
              <a:t>Мини-сочинение (эссе)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«Важно </a:t>
            </a:r>
            <a:r>
              <a:rPr lang="ru-RU" sz="2800" dirty="0">
                <a:solidFill>
                  <a:srgbClr val="FF0000"/>
                </a:solidFill>
              </a:rPr>
              <a:t>ли для человека, который считает себя гражданином и патриотом, задумываться о судьбе Родины? Почему</a:t>
            </a:r>
            <a:r>
              <a:rPr lang="ru-RU" sz="2800" dirty="0" smtClean="0">
                <a:solidFill>
                  <a:srgbClr val="FF0000"/>
                </a:solidFill>
              </a:rPr>
              <a:t>?»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ds03.infourok.ru/uploads/ex/136e/0004bad5-c0ef8bf2/hello_html_6c625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0"/>
            <a:ext cx="1224000" cy="16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357166"/>
            <a:ext cx="6008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7999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1.culture.ru/c/492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64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2292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московской гостиной 40-х годов 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в.» Художник Б.М. Кустодиев. 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Слева В.П. Боткин и Д.Л. Крюков слушают М.С. Щепкина, вошедший В.Г. Белинский здоровается с хозяином дома А.А. Елагиным, за столом сидят (слева направо) П.Я. Чаадаев, К.С. Аксаков, Т.Н. Грановский, И.В. Киреевский, за ними стоят А.С. Хомяков и П.В. Киреевский, справа сидит А.П. Елагина, стоят А.И Герцен и А.И. Тургенев</a:t>
            </a:r>
          </a:p>
        </p:txBody>
      </p:sp>
    </p:spTree>
    <p:extLst>
      <p:ext uri="{BB962C8B-B14F-4D97-AF65-F5344CB8AC3E}">
        <p14:creationId xmlns="" xmlns:p14="http://schemas.microsoft.com/office/powerpoint/2010/main" val="42397754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На  странице 106 учебника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мы видим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репродукцию картины Б.М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Кустодиева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«В московской гостиной 1840-х19 века».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Среди людей, изображенных на этом полотне,- идеологи всех основных течений общественной мысли середины 19 века. На  картине они ведут дружеские  беседы, а между тем их последователи станут непримиримыми врагами.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Проблемный  вопрос.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      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Calibri"/>
              </a:rPr>
              <a:t>Почему художник изобразил столь разных  по своим взглядам представителей интеллигенции на одной картине? Что  их объединяет, а  что разделяет?</a:t>
            </a:r>
            <a:endParaRPr lang="ru-RU" sz="2400" i="1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086" y="428604"/>
            <a:ext cx="8208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иллюстрацией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8217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ТЕМА УРОКА: </a:t>
            </a:r>
            <a:r>
              <a:rPr lang="ru-RU" sz="4400" b="1" dirty="0" err="1" smtClean="0">
                <a:solidFill>
                  <a:srgbClr val="FF0000"/>
                </a:solidFill>
              </a:rPr>
              <a:t>ОБЩЕСТВЕНнОЕ</a:t>
            </a:r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ru-RU" sz="4400" b="1" dirty="0">
                <a:solidFill>
                  <a:srgbClr val="FF0000"/>
                </a:solidFill>
              </a:rPr>
              <a:t>ДВИЖЕНИЕ  ВО  ВТОРОЙ ЧЕТВЕРТИ 19  ВЕКА</a:t>
            </a:r>
            <a:br>
              <a:rPr lang="ru-RU" sz="4400" b="1" dirty="0">
                <a:solidFill>
                  <a:srgbClr val="FF0000"/>
                </a:solidFill>
              </a:rPr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3200" y="1785926"/>
            <a:ext cx="6400800" cy="1857388"/>
          </a:xfrm>
        </p:spPr>
        <p:txBody>
          <a:bodyPr>
            <a:normAutofit fontScale="32500" lnSpcReduction="20000"/>
          </a:bodyPr>
          <a:lstStyle/>
          <a:p>
            <a:pPr algn="r"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столицах шум, гремят витии,</a:t>
            </a:r>
          </a:p>
          <a:p>
            <a:pPr algn="r"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Кипит словесная война…       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Н.А. Некрасов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9" descr="http://s001.radikal.ru/i193/1007/f7/7b4b15bea0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3629025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2237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1416661" cy="15490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Картинка 7 из 1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655021"/>
            <a:ext cx="1811030" cy="220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39" descr="Киреевск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78619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33" descr="Грановск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181466"/>
            <a:ext cx="1857388" cy="22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3400" y="27146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Направления</a:t>
            </a:r>
            <a:br>
              <a:rPr lang="ru-RU" altLang="ru-RU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общественного движения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113" y="1658938"/>
            <a:ext cx="4029075" cy="58737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консервативное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9525" y="3597275"/>
            <a:ext cx="3352800" cy="58578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либеральное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0513" y="2895600"/>
            <a:ext cx="3429000" cy="52387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революционное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0" y="4906963"/>
            <a:ext cx="2667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западники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2875" y="5716588"/>
            <a:ext cx="3048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славянофилы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7313" y="3810000"/>
            <a:ext cx="21336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кружки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7313" y="4494213"/>
            <a:ext cx="21336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Герцен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7313" y="5192713"/>
            <a:ext cx="21336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Arial Black" panose="020B0A04020102020204" pitchFamily="34" charset="0"/>
              </a:rPr>
              <a:t>Огарёв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8713" y="5846763"/>
            <a:ext cx="2590800" cy="522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Белинский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500" y="2252663"/>
            <a:ext cx="3541713" cy="5238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охранительное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152650" y="1360488"/>
            <a:ext cx="819150" cy="44767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94450" y="1360488"/>
            <a:ext cx="819150" cy="63023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06875" y="2468563"/>
            <a:ext cx="819150" cy="112871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326063" y="4222750"/>
            <a:ext cx="584200" cy="628650"/>
          </a:xfrm>
          <a:prstGeom prst="downArrow">
            <a:avLst>
              <a:gd name="adj1" fmla="val 22093"/>
              <a:gd name="adj2" fmla="val 6619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401888" y="4211638"/>
            <a:ext cx="703262" cy="1465262"/>
          </a:xfrm>
          <a:prstGeom prst="downArrow">
            <a:avLst>
              <a:gd name="adj1" fmla="val 31060"/>
              <a:gd name="adj2" fmla="val 12237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42" name="WordArt 38"/>
          <p:cNvSpPr>
            <a:spLocks noChangeArrowheads="1" noChangeShapeType="1" noTextEdit="1"/>
          </p:cNvSpPr>
          <p:nvPr/>
        </p:nvSpPr>
        <p:spPr bwMode="auto">
          <a:xfrm>
            <a:off x="4289425" y="1976438"/>
            <a:ext cx="42100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оппозиционное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7075488" y="2457450"/>
            <a:ext cx="819150" cy="52387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3188" y="5487988"/>
            <a:ext cx="24463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cs typeface="Arial" charset="0"/>
              </a:rPr>
              <a:t>1832 г., министр просвещения граф </a:t>
            </a:r>
            <a:r>
              <a:rPr lang="ru-RU" b="1" dirty="0"/>
              <a:t>Сергей Семёнович Уваров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25" name="Picture 2" descr="C:\Users\Tihiy\Desktop\Александрия\sm_full.as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19088"/>
            <a:ext cx="1138237" cy="99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6" descr="http://img1.liveinternet.ru/images/attach/c/0//45/993/45993434_Uva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2995613"/>
            <a:ext cx="1930400" cy="2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027" descr="5%"/>
          <p:cNvSpPr txBox="1">
            <a:spLocks noChangeArrowheads="1"/>
          </p:cNvSpPr>
          <p:nvPr/>
        </p:nvSpPr>
        <p:spPr bwMode="auto">
          <a:xfrm>
            <a:off x="152400" y="990600"/>
            <a:ext cx="86106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Консервативное    направление –  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идейно-политическое течение, отстаивающее неизменность политического строя, сохранение и незыблемость традиционных устоев.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Либеральное   направление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демократических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Радикальное-демократическое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сторонники проведения демократических преобразований, направленных на коренное переустройство государства. Причем эти изменения часто планировались проводить крайними, насильственными методами.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142875"/>
            <a:ext cx="8064500" cy="571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37778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Пути развития страны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rgbClr val="00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Общественные движения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объединения, внимание которых сосредоточено на конкретных политических или социальных проблемах. Их основная задача – привлечь общественное внимание к проблеме политического или социального характера.</a:t>
            </a:r>
          </a:p>
          <a:p>
            <a:pPr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Состав  его участников: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 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Интеллигенция, писатели, поэты, студенты, образованная часть общества, профессура, редакторы газет, дворянство и разночинцы.</a:t>
            </a:r>
          </a:p>
          <a:p>
            <a:endParaRPr lang="ru-RU" altLang="ru-RU" sz="2400" dirty="0" smtClean="0">
              <a:solidFill>
                <a:srgbClr val="000000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ru-RU" altLang="ru-RU" sz="2400" dirty="0" smtClean="0">
              <a:solidFill>
                <a:srgbClr val="000000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ru-RU" altLang="ru-RU" sz="2400" dirty="0" smtClean="0">
              <a:solidFill>
                <a:srgbClr val="000000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3071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</a:rPr>
              <a:t>П – позиция «Я считаю, что….»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О – объяснение «Потому что…»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П – пример «Например…»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 С – следствие «Исходя из этого, я делаю вывод о том, что…»;      «Поэтому…»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7959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подготовки речи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используйте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«ПОПС- формулу»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1670</TotalTime>
  <Words>1285</Words>
  <Application>Microsoft Office PowerPoint</Application>
  <PresentationFormat>Экран (4:3)</PresentationFormat>
  <Paragraphs>205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        Организационный момент</vt:lpstr>
      <vt:lpstr>Слайд 2</vt:lpstr>
      <vt:lpstr>Слайд 3</vt:lpstr>
      <vt:lpstr>Слайд 4</vt:lpstr>
      <vt:lpstr>ТЕМА УРОКА: ОБЩЕСТВЕНнОЕ  ДВИЖЕНИЕ  ВО  ВТОРОЙ ЧЕТВЕРТИ 19  ВЕКА </vt:lpstr>
      <vt:lpstr>Направления  общественного движения</vt:lpstr>
      <vt:lpstr>Слайд 7</vt:lpstr>
      <vt:lpstr> </vt:lpstr>
      <vt:lpstr> 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                 </vt:lpstr>
      <vt:lpstr>Слайд 29</vt:lpstr>
    </vt:vector>
  </TitlesOfParts>
  <Company>Blackshine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InfernO</dc:creator>
  <cp:lastModifiedBy>Пользователь</cp:lastModifiedBy>
  <cp:revision>280</cp:revision>
  <dcterms:created xsi:type="dcterms:W3CDTF">2021-04-26T12:54:53Z</dcterms:created>
  <dcterms:modified xsi:type="dcterms:W3CDTF">2024-01-30T19:01:00Z</dcterms:modified>
</cp:coreProperties>
</file>